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57" r:id="rId2"/>
    <p:sldId id="367" r:id="rId3"/>
    <p:sldId id="601" r:id="rId4"/>
    <p:sldId id="660" r:id="rId5"/>
    <p:sldId id="665" r:id="rId6"/>
    <p:sldId id="666" r:id="rId7"/>
    <p:sldId id="634" r:id="rId8"/>
    <p:sldId id="662" r:id="rId9"/>
    <p:sldId id="668" r:id="rId10"/>
    <p:sldId id="669" r:id="rId11"/>
    <p:sldId id="651" r:id="rId12"/>
    <p:sldId id="439" r:id="rId13"/>
  </p:sldIdLst>
  <p:sldSz cx="18288000" cy="10287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3"/>
    <p:restoredTop sz="94322"/>
  </p:normalViewPr>
  <p:slideViewPr>
    <p:cSldViewPr>
      <p:cViewPr varScale="1">
        <p:scale>
          <a:sx n="68" d="100"/>
          <a:sy n="68" d="100"/>
        </p:scale>
        <p:origin x="216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1812FC-0697-BB80-6E93-4F0C646B8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38EE2C-7C72-015B-4079-B4B73D5F3D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80AB1D-65CA-C644-BC25-C6A3414907F9}" type="datetime1">
              <a:rPr lang="de-DE" altLang="de-DE"/>
              <a:pPr>
                <a:defRPr/>
              </a:pPr>
              <a:t>21.03.24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31739C-017B-E9F8-482B-7A3FD9B9E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87DA7C-F919-3CC1-A4DA-893582F9C3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C992FE-88CF-DD4B-BF0F-6C788121FD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1E95036-5C5A-3DDB-698C-9BD7E1AD4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E7A5F0-941D-7F19-5AAF-A533E39798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7B6764-4908-7243-A10A-C58623083A9C}" type="datetime1">
              <a:rPr lang="de-DE" altLang="de-DE"/>
              <a:pPr>
                <a:defRPr/>
              </a:pPr>
              <a:t>21.03.24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91A4491-5CA5-405C-0648-D5B537F7B1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8845D83-D228-9C8B-D0A1-A2E5FA93C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
Zweite Ebene
Dritte Ebene
Vierte Ebene
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EA0B2E-8EB1-B526-B12A-8991EDAD80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19D7B0-D8FE-2A6A-83B0-B869F7886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890ED5-0011-8646-8C8C-E3D13947C9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itchFamily="4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1F194A0-9AD2-FB2B-21DE-18F0BB446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D0CB0E4E-46AF-B960-AC8D-E47E86711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  <a:p>
            <a:r>
              <a:rPr lang="en-GB" altLang="de-DE"/>
              <a:t>Das heutige Programms setzt sich aus drei Teilen:</a:t>
            </a:r>
          </a:p>
          <a:p>
            <a:endParaRPr lang="en-GB" altLang="de-DE"/>
          </a:p>
          <a:p>
            <a:r>
              <a:rPr lang="en-GB" altLang="de-DE"/>
              <a:t>Nach der anfänglichen Vorstellungsrunde der Experten aus dem Reinraumbereich</a:t>
            </a:r>
          </a:p>
          <a:p>
            <a:r>
              <a:rPr lang="en-GB" altLang="de-DE"/>
              <a:t>haben wir ca 50 Min für einen Umriss der heutigen Situation auf Basis einiger vorausgewählten Themen. </a:t>
            </a:r>
          </a:p>
          <a:p>
            <a:r>
              <a:rPr lang="en-GB" altLang="de-DE"/>
              <a:t>Der letzte Teil widmet sich Ihrer spontanen Fragen.</a:t>
            </a:r>
          </a:p>
          <a:p>
            <a:endParaRPr lang="en-GB" altLang="de-DE"/>
          </a:p>
          <a:p>
            <a:r>
              <a:rPr lang="en-GB" altLang="de-DE"/>
              <a:t>Wir bitten alle Teilnehmer und Teilnehmenrinnen “stum” zu schalten, bzw. Ihre Cameras auszuschalten, damit wir eine gute Übertragunsgqualität haben.</a:t>
            </a:r>
          </a:p>
          <a:p>
            <a:endParaRPr lang="en-GB" altLang="de-DE"/>
          </a:p>
          <a:p>
            <a:r>
              <a:rPr lang="en-GB" altLang="de-DE"/>
              <a:t>Wir freuen uns sehr auf Ihre Fragen, die im Chat Modus laufend erstellt werden können!</a:t>
            </a:r>
          </a:p>
          <a:p>
            <a:endParaRPr lang="en-GB" altLang="de-DE"/>
          </a:p>
          <a:p>
            <a:r>
              <a:rPr lang="en-GB" altLang="de-DE"/>
              <a:t>Diese werden im letzten Teil von der Expertenrunde beantwortet.</a:t>
            </a:r>
          </a:p>
          <a:p>
            <a:endParaRPr lang="en-GB" altLang="de-DE"/>
          </a:p>
          <a:p>
            <a:endParaRPr lang="en-GB" altLang="de-DE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3CF5BBB8-7AE1-D157-741A-F4A274EFE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EF20E4-916F-264E-8DAF-A2DCB24E1CF4}" type="slidenum">
              <a:rPr lang="en-US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>
            <a:extLst>
              <a:ext uri="{FF2B5EF4-FFF2-40B4-BE49-F238E27FC236}">
                <a16:creationId xmlns:a16="http://schemas.microsoft.com/office/drawing/2014/main" id="{D71AD0AE-4885-8FE6-0AEA-51C8F47AA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izenplatzhalter 2">
            <a:extLst>
              <a:ext uri="{FF2B5EF4-FFF2-40B4-BE49-F238E27FC236}">
                <a16:creationId xmlns:a16="http://schemas.microsoft.com/office/drawing/2014/main" id="{09A9681A-CD07-AA7B-61F8-F40882500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9459" name="Foliennummernplatzhalter 3">
            <a:extLst>
              <a:ext uri="{FF2B5EF4-FFF2-40B4-BE49-F238E27FC236}">
                <a16:creationId xmlns:a16="http://schemas.microsoft.com/office/drawing/2014/main" id="{2130AAF0-55B7-7C5A-768D-573A35D2E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A2D271-4349-B946-B48F-5D8A636B8F9F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833BE84-D4D2-F8A7-9AB9-22420DDD7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C13B0459-D5BD-25CA-E218-B6C6A065E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  <a:p>
            <a:r>
              <a:rPr lang="en-GB" altLang="de-DE"/>
              <a:t>Das heutige Programms setzt sich aus drei Teilen:</a:t>
            </a:r>
          </a:p>
          <a:p>
            <a:endParaRPr lang="en-GB" altLang="de-DE"/>
          </a:p>
          <a:p>
            <a:r>
              <a:rPr lang="en-GB" altLang="de-DE"/>
              <a:t>Nach der anfänglichen Vorstellungsrunde der Experten aus dem Reinraumbereich</a:t>
            </a:r>
          </a:p>
          <a:p>
            <a:r>
              <a:rPr lang="en-GB" altLang="de-DE"/>
              <a:t>haben wir ca 50 Min für einen Umriss der heutigen Situation auf Basis einiger vorausgewählten Themen. </a:t>
            </a:r>
          </a:p>
          <a:p>
            <a:r>
              <a:rPr lang="en-GB" altLang="de-DE"/>
              <a:t>Der letzte Teil widmet sich Ihrer spontanen Fragen.</a:t>
            </a:r>
          </a:p>
          <a:p>
            <a:endParaRPr lang="en-GB" altLang="de-DE"/>
          </a:p>
          <a:p>
            <a:r>
              <a:rPr lang="en-GB" altLang="de-DE"/>
              <a:t>Wir bitten alle Teilnehmer und Teilnehmenrinnen “stum” zu schalten, bzw. Ihre Cameras auszuschalten, damit wir eine gute Übertragunsgqualität haben.</a:t>
            </a:r>
          </a:p>
          <a:p>
            <a:endParaRPr lang="en-GB" altLang="de-DE"/>
          </a:p>
          <a:p>
            <a:r>
              <a:rPr lang="en-GB" altLang="de-DE"/>
              <a:t>Wir freuen uns sehr auf Ihre Fragen, die im Chat Modus laufend erstellt werden können!</a:t>
            </a:r>
          </a:p>
          <a:p>
            <a:endParaRPr lang="en-GB" altLang="de-DE"/>
          </a:p>
          <a:p>
            <a:r>
              <a:rPr lang="en-GB" altLang="de-DE"/>
              <a:t>Diese werden im letzten Teil von der Expertenrunde beantwortet.</a:t>
            </a:r>
          </a:p>
          <a:p>
            <a:endParaRPr lang="en-GB" altLang="de-DE"/>
          </a:p>
          <a:p>
            <a:endParaRPr lang="en-GB" altLang="de-D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E19EBC3F-AB9F-1290-69B1-F49F3AAFF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C3BD34-6EE0-0347-BD76-96DDF998D67F}" type="slidenum">
              <a:rPr lang="en-US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F6C5873E-6084-2DED-6DCC-1101AF75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7684044F-762C-A01F-6C76-E7F28E255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68C1CFFB-4FD9-4E2B-FEB0-0D92E09B1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92AB34-FD91-2A44-8E97-A05326F1875C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6E7AC-4A83-222F-6C97-3975210C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3E3D33-F805-5F47-B765-8A08FFA03D21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72B4-A139-382B-0F35-B5D9B79D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5D5A-FF27-A03E-B5A6-5D9D10FE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A8E61B-1880-D64B-BCDF-9FDC1B8E522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8298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0E09-B3F2-17D1-A8A3-435DB81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76AF54D-D077-D345-B426-81FBE083189C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DE35-E554-7A3D-DCFC-0F4E62CA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BBF8-DC36-100A-7C43-5E4B3708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01DD85-5BE7-E841-8A61-1F1C951C4D1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8759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2F7C-50BB-F8FC-1D25-2341BA80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83F0CB0-6CF0-BF47-A894-AA48CD2A8D1A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C58F-3CEE-A785-A646-736965F6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9CFFE-6066-FBFA-E2EC-C440AB0F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2787FB-7536-4A41-9DF8-E73621AC46B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4116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 Inhalt 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7300" y="3231932"/>
            <a:ext cx="15773400" cy="6033513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93C8D9"/>
              </a:buClr>
              <a:buFont typeface="Wingdings 3" panose="05040102010807070707" pitchFamily="18" charset="2"/>
              <a:buChar char=""/>
              <a:defRPr/>
            </a:lvl1pPr>
            <a:lvl2pPr marL="1028700" indent="-342900">
              <a:lnSpc>
                <a:spcPct val="100000"/>
              </a:lnSpc>
              <a:spcAft>
                <a:spcPts val="0"/>
              </a:spcAft>
              <a:buClr>
                <a:srgbClr val="93C8D9"/>
              </a:buClr>
              <a:buFont typeface="Wingdings 3" panose="05040102010807070707" pitchFamily="18" charset="2"/>
              <a:buChar char=""/>
              <a:defRPr/>
            </a:lvl2pPr>
            <a:lvl3pPr marL="1714500" indent="-342900">
              <a:lnSpc>
                <a:spcPct val="100000"/>
              </a:lnSpc>
              <a:spcAft>
                <a:spcPts val="0"/>
              </a:spcAft>
              <a:buClr>
                <a:srgbClr val="93C8D9"/>
              </a:buClr>
              <a:buFont typeface="Wingdings 3" panose="05040102010807070707" pitchFamily="18" charset="2"/>
              <a:buChar char=""/>
              <a:defRPr/>
            </a:lvl3pPr>
            <a:lvl4pPr marL="2400300" indent="-342900">
              <a:lnSpc>
                <a:spcPct val="100000"/>
              </a:lnSpc>
              <a:spcAft>
                <a:spcPts val="0"/>
              </a:spcAft>
              <a:buClr>
                <a:srgbClr val="93C8D9"/>
              </a:buClr>
              <a:buFont typeface="Wingdings 3" panose="05040102010807070707" pitchFamily="18" charset="2"/>
              <a:buChar char=""/>
              <a:defRPr/>
            </a:lvl4pPr>
            <a:lvl5pPr marL="3086100" indent="-342900">
              <a:lnSpc>
                <a:spcPct val="100000"/>
              </a:lnSpc>
              <a:spcAft>
                <a:spcPts val="0"/>
              </a:spcAft>
              <a:buClr>
                <a:srgbClr val="93C8D9"/>
              </a:buClr>
              <a:buFont typeface="Wingdings 3" panose="05040102010807070707" pitchFamily="18" charset="2"/>
              <a:buChar char="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63EE9262-1B2F-0299-5957-9F5B8866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2C8C9800-9914-CA4C-877A-71F61C62A35D}" type="datetime1">
              <a:rPr lang="de-DE" altLang="de-DE"/>
              <a:pPr>
                <a:defRPr/>
              </a:pPr>
              <a:t>21.03.24</a:t>
            </a:fld>
            <a:endParaRPr lang="de-DE" alt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37907675-A560-1A9D-A82C-00F24D67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Silicon Alps Cluster GmbH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A540F7B1-FB07-6BB4-CD09-CD67B8E2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93C8D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_ </a:t>
            </a:r>
            <a:fld id="{320E8600-F82C-C44C-B680-A0893A1E424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62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851AE-4C53-3816-66E4-52142532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A4A7F94-2203-204C-BEE0-6B429DF928E5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028F5-4F2B-D084-D83C-032321EE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030C-212A-6B00-1D59-079E55D7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7ECD63-B22F-124E-836C-8053F053FB0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3902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5222-875A-82F6-8BFB-2723EDA4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CE30CC-734E-DB41-A377-50868A7944E5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6B3-8B65-20FF-E7F8-7B3FDDF9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47C5-F337-4F2A-CF80-3F49151E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5092A16-BDC8-194F-8F51-D74452E196B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929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AFB187-0F39-3222-5BF6-FBF1CDD1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118FAF-49FA-8C46-B6DE-995C4667E86D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C36EA8-9979-F63E-27F6-89756A36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937FA-726D-5C42-BC3D-0E1F1940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BF58011-88C5-7242-9AA1-B11C88D052E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81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0DC6B0-7B1A-4B5D-6982-D69F0369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AF93FB-545B-304A-B151-97EA3939CCA8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31D73E-2199-51D6-6E12-09B63ED9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FE878D-B045-61CA-77CD-B8524AC2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99F374-7C67-704A-84BD-FA114F9B5D7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00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B59BFF-E649-22F2-9913-0B829CAB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97B854-B321-8142-BFF6-654846B74D34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457AED-4AD5-6CB1-4988-A87F7BC1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0F99F1-BFC1-AC52-247A-4572B62C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7793E3-3FCD-3A4D-9E2C-0B1D1EE376B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0359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3C54CA-F2BC-8AA2-4D89-1288DC95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305804-E770-3D4D-9225-0FE370ECC4F1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B5A4BE-D1A5-659B-DEEF-EAB24A2B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1447E-C550-1CAA-1B2E-578FA6D6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E37818-8CC8-F447-8136-B0387435465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4829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74A0D6-225D-7C3A-A131-584E6EF1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68DD23-4849-1440-9796-6BA6BF5C6013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2EEB23-D407-AEE7-6983-D607F154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90A22-3BDB-7608-6413-FD0935E5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B1B231-CDD1-9E43-8672-987B42AE387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8476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6188C6-DE64-9600-2C18-E506CC5F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857712-2952-A041-87BF-A4D883055EBE}" type="datetime1">
              <a:rPr lang="en-US" altLang="de-DE"/>
              <a:pPr>
                <a:defRPr/>
              </a:pPr>
              <a:t>3/21/24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F096BC-3A7E-1072-1F6A-95D02466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EB69-B06C-A1D0-FD0C-DE427C90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10AB1DF-8A06-C443-93C2-144AB199000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097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2E998E-DD77-3F85-E60A-FB1F83DB24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14303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AD72D6-4EE6-2793-35F6-F32ED3853F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15211425" cy="77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
Zweite Ebene
Dritte Ebene
Vierte Ebene
Fünfte Ebene</a:t>
            </a:r>
            <a:endParaRPr lang="en-US" altLang="de-D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97C7ECC0-66DF-1E28-951C-5F77892C6078}"/>
              </a:ext>
            </a:extLst>
          </p:cNvPr>
          <p:cNvSpPr>
            <a:spLocks noChangeArrowheads="1"/>
          </p:cNvSpPr>
          <p:nvPr userDrawn="1"/>
        </p:nvSpPr>
        <p:spPr bwMode="auto">
          <a:xfrm rot="17928972">
            <a:off x="13337382" y="6085681"/>
            <a:ext cx="11310938" cy="3800475"/>
          </a:xfrm>
          <a:prstGeom prst="rect">
            <a:avLst/>
          </a:prstGeom>
          <a:solidFill>
            <a:srgbClr val="02E7F4">
              <a:alpha val="89803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180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2309EBB5-8A74-D835-B628-3890CC768B88}"/>
              </a:ext>
            </a:extLst>
          </p:cNvPr>
          <p:cNvSpPr>
            <a:spLocks noChangeArrowheads="1"/>
          </p:cNvSpPr>
          <p:nvPr userDrawn="1"/>
        </p:nvSpPr>
        <p:spPr bwMode="auto">
          <a:xfrm rot="3412255">
            <a:off x="11229975" y="266700"/>
            <a:ext cx="15216188" cy="4211638"/>
          </a:xfrm>
          <a:prstGeom prst="rect">
            <a:avLst/>
          </a:prstGeom>
          <a:solidFill>
            <a:srgbClr val="20212A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1800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1D5F675F-82FB-6EFB-A413-3184E4D6D9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5" y="268288"/>
            <a:ext cx="26955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christoph.kueffer@learningpoo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-art-of-life.at/" TargetMode="External"/><Relationship Id="rId5" Type="http://schemas.openxmlformats.org/officeDocument/2006/relationships/hyperlink" Target="http://www.the-art-of-life/" TargetMode="External"/><Relationship Id="rId4" Type="http://schemas.openxmlformats.org/officeDocument/2006/relationships/hyperlink" Target="mailto:office@the-art-of-life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EF5363D-2960-9D85-6C7D-E3019F3352A8}"/>
              </a:ext>
            </a:extLst>
          </p:cNvPr>
          <p:cNvSpPr/>
          <p:nvPr/>
        </p:nvSpPr>
        <p:spPr>
          <a:xfrm>
            <a:off x="1150938" y="2982913"/>
            <a:ext cx="14570075" cy="6697662"/>
          </a:xfrm>
          <a:prstGeom prst="rect">
            <a:avLst/>
          </a:prstGeom>
          <a:solidFill>
            <a:srgbClr val="57D4E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482D349D-25AE-E4B5-9EA3-856B013C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546475"/>
            <a:ext cx="13322300" cy="5521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de-AT" sz="6000" b="1" dirty="0">
                <a:solidFill>
                  <a:schemeClr val="bg1"/>
                </a:solidFill>
                <a:latin typeface="+mj-lt"/>
              </a:rPr>
              <a:t>SKILL GAP</a:t>
            </a:r>
            <a:br>
              <a:rPr lang="de-AT" sz="6000" b="1" dirty="0">
                <a:solidFill>
                  <a:schemeClr val="bg1"/>
                </a:solidFill>
                <a:latin typeface="+mj-lt"/>
              </a:rPr>
            </a:br>
            <a:r>
              <a:rPr lang="de-AT" sz="6000" b="1" dirty="0">
                <a:solidFill>
                  <a:schemeClr val="bg1"/>
                </a:solidFill>
                <a:latin typeface="+mj-lt"/>
              </a:rPr>
              <a:t>Welche Kompetenzen</a:t>
            </a:r>
            <a:br>
              <a:rPr lang="de-AT" sz="6000" b="1" dirty="0">
                <a:solidFill>
                  <a:schemeClr val="bg1"/>
                </a:solidFill>
                <a:latin typeface="+mj-lt"/>
              </a:rPr>
            </a:br>
            <a:r>
              <a:rPr lang="de-AT" sz="6000" b="1" dirty="0">
                <a:solidFill>
                  <a:schemeClr val="bg1"/>
                </a:solidFill>
                <a:latin typeface="+mj-lt"/>
              </a:rPr>
              <a:t>wir in Zukunft brauchen</a:t>
            </a:r>
            <a:br>
              <a:rPr lang="de-DE" altLang="de-DE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Werner Sattlegger </a:t>
            </a:r>
            <a:b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(Founder &amp; CEO Art </a:t>
            </a:r>
            <a:r>
              <a:rPr lang="de-DE" altLang="de-DE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Life)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Christoph Küffer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de-DE" altLang="de-DE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Director</a:t>
            </a: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Skills Learning Pool)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Donnerstag 21. März 2024, 10h00-11h00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sgangslage - 4. industrielle Revolution…">
            <a:extLst>
              <a:ext uri="{FF2B5EF4-FFF2-40B4-BE49-F238E27FC236}">
                <a16:creationId xmlns:a16="http://schemas.microsoft.com/office/drawing/2014/main" id="{AAA51B8C-E081-0ACB-7FE1-C4973151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7" name="Ausgangslage - 4. industrielle Revolution…">
            <a:extLst>
              <a:ext uri="{FF2B5EF4-FFF2-40B4-BE49-F238E27FC236}">
                <a16:creationId xmlns:a16="http://schemas.microsoft.com/office/drawing/2014/main" id="{F7A588E8-2144-A879-4A55-02E43433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52700"/>
            <a:ext cx="17284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206400" indent="-51206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93C8D9"/>
              </a:buClr>
              <a:buFontTx/>
              <a:buNone/>
            </a:pPr>
            <a:endParaRPr lang="de-DE" altLang="de-DE" sz="4200" dirty="0"/>
          </a:p>
          <a:p>
            <a:pPr lvl="1" eaLnBrk="1" hangingPunct="1">
              <a:spcBef>
                <a:spcPts val="750"/>
              </a:spcBef>
              <a:buClr>
                <a:srgbClr val="93C8D9"/>
              </a:buClr>
              <a:buFont typeface="Wingdings 3" pitchFamily="2" charset="77"/>
              <a:buChar char="–"/>
            </a:pPr>
            <a:endParaRPr lang="de-DE" altLang="de-DE" sz="36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42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3000" dirty="0">
              <a:latin typeface="Open Sans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FE866E-A016-9E42-12A8-E6250AB1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14"/>
            <a:ext cx="18802350" cy="100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533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genda">
            <a:extLst>
              <a:ext uri="{FF2B5EF4-FFF2-40B4-BE49-F238E27FC236}">
                <a16:creationId xmlns:a16="http://schemas.microsoft.com/office/drawing/2014/main" id="{36547918-1FDD-9D7F-4AE5-7067150B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0"/>
            <a:ext cx="15773400" cy="1989138"/>
          </a:xfrm>
        </p:spPr>
        <p:txBody>
          <a:bodyPr/>
          <a:lstStyle/>
          <a:p>
            <a:pPr eaLnBrk="1" hangingPunct="1"/>
            <a:r>
              <a:rPr lang="de-DE" altLang="de-DE" sz="6000" b="1"/>
              <a:t>	Weitere Angebote</a:t>
            </a:r>
          </a:p>
        </p:txBody>
      </p:sp>
      <p:sp>
        <p:nvSpPr>
          <p:cNvPr id="31746" name="Ausgangslage - 4. industrielle Revolution…">
            <a:extLst>
              <a:ext uri="{FF2B5EF4-FFF2-40B4-BE49-F238E27FC236}">
                <a16:creationId xmlns:a16="http://schemas.microsoft.com/office/drawing/2014/main" id="{DFD58236-5974-4DE4-DCE7-37B86047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7" name="Ausgangslage - 4. industrielle Revolution…">
            <a:extLst>
              <a:ext uri="{FF2B5EF4-FFF2-40B4-BE49-F238E27FC236}">
                <a16:creationId xmlns:a16="http://schemas.microsoft.com/office/drawing/2014/main" id="{6D50B62C-4862-8A3F-8B26-01E7BEAF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479675"/>
            <a:ext cx="172847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b="1" dirty="0" err="1"/>
              <a:t>Playbook</a:t>
            </a:r>
            <a:r>
              <a:rPr lang="de-DE" altLang="de-DE" sz="4200" b="1" dirty="0"/>
              <a:t> inkl. Literaturliste </a:t>
            </a:r>
            <a:r>
              <a:rPr lang="de-DE" altLang="de-DE" sz="4200" dirty="0"/>
              <a:t>und weiterführenden Links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4200" b="1" dirty="0"/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b="1" dirty="0"/>
              <a:t>Learning </a:t>
            </a:r>
            <a:r>
              <a:rPr lang="de-DE" altLang="de-DE" sz="4200" b="1" dirty="0" err="1"/>
              <a:t>Journeys</a:t>
            </a:r>
            <a:r>
              <a:rPr lang="de-DE" altLang="de-DE" sz="4200" b="1" dirty="0"/>
              <a:t> – wie Sie sich Ihre Organisation auf den digitalen Wandel vorbereiten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Arial" panose="020B0604020202020204" pitchFamily="34" charset="0"/>
              <a:buNone/>
            </a:pPr>
            <a:r>
              <a:rPr lang="de-DE" altLang="de-DE" sz="4200" dirty="0"/>
              <a:t>Nächster Termin: 03.-07. Juni 2024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42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3000" dirty="0">
              <a:latin typeface="Open Sans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extLst>
              <a:ext uri="{FF2B5EF4-FFF2-40B4-BE49-F238E27FC236}">
                <a16:creationId xmlns:a16="http://schemas.microsoft.com/office/drawing/2014/main" id="{6449DEBC-E9BC-BCD5-894B-FCEEF33DB645}"/>
              </a:ext>
            </a:extLst>
          </p:cNvPr>
          <p:cNvSpPr>
            <a:spLocks noChangeArrowheads="1"/>
          </p:cNvSpPr>
          <p:nvPr/>
        </p:nvSpPr>
        <p:spPr bwMode="auto">
          <a:xfrm rot="-3671028">
            <a:off x="12298362" y="4719638"/>
            <a:ext cx="10868025" cy="4641850"/>
          </a:xfrm>
          <a:prstGeom prst="rect">
            <a:avLst/>
          </a:prstGeom>
          <a:solidFill>
            <a:srgbClr val="02E7F4">
              <a:alpha val="8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2771" name="AutoShape 4">
            <a:extLst>
              <a:ext uri="{FF2B5EF4-FFF2-40B4-BE49-F238E27FC236}">
                <a16:creationId xmlns:a16="http://schemas.microsoft.com/office/drawing/2014/main" id="{8FA2389D-2D99-28E8-5F7C-9074E3D220D8}"/>
              </a:ext>
            </a:extLst>
          </p:cNvPr>
          <p:cNvSpPr>
            <a:spLocks noChangeArrowheads="1"/>
          </p:cNvSpPr>
          <p:nvPr/>
        </p:nvSpPr>
        <p:spPr bwMode="auto">
          <a:xfrm rot="3412255">
            <a:off x="10899776" y="366712"/>
            <a:ext cx="13093700" cy="6143625"/>
          </a:xfrm>
          <a:prstGeom prst="rect">
            <a:avLst/>
          </a:prstGeom>
          <a:solidFill>
            <a:srgbClr val="202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grpSp>
        <p:nvGrpSpPr>
          <p:cNvPr id="32772" name="Group 5">
            <a:extLst>
              <a:ext uri="{FF2B5EF4-FFF2-40B4-BE49-F238E27FC236}">
                <a16:creationId xmlns:a16="http://schemas.microsoft.com/office/drawing/2014/main" id="{377EF76E-7173-1D7F-7B6C-AD83BF85CBC6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012825"/>
            <a:ext cx="10742612" cy="1895475"/>
            <a:chOff x="0" y="152401"/>
            <a:chExt cx="14323184" cy="2527286"/>
          </a:xfrm>
        </p:grpSpPr>
        <p:sp>
          <p:nvSpPr>
            <p:cNvPr id="32778" name="TextBox 6">
              <a:extLst>
                <a:ext uri="{FF2B5EF4-FFF2-40B4-BE49-F238E27FC236}">
                  <a16:creationId xmlns:a16="http://schemas.microsoft.com/office/drawing/2014/main" id="{3554BB45-6F98-0985-1F4E-C2C20D311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2401"/>
              <a:ext cx="14323184" cy="147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8500"/>
                </a:lnSpc>
                <a:spcBef>
                  <a:spcPct val="0"/>
                </a:spcBef>
                <a:buFontTx/>
                <a:buNone/>
              </a:pPr>
              <a:endParaRPr lang="de-DE" altLang="de-DE" sz="8500">
                <a:solidFill>
                  <a:srgbClr val="02E7F4"/>
                </a:solidFill>
                <a:latin typeface="Aileron Heavy" charset="0"/>
              </a:endParaRPr>
            </a:p>
          </p:txBody>
        </p:sp>
        <p:sp>
          <p:nvSpPr>
            <p:cNvPr id="32779" name="TextBox 7">
              <a:extLst>
                <a:ext uri="{FF2B5EF4-FFF2-40B4-BE49-F238E27FC236}">
                  <a16:creationId xmlns:a16="http://schemas.microsoft.com/office/drawing/2014/main" id="{AFC0A929-16D4-CF02-1FC7-ED10E97F3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01295"/>
              <a:ext cx="13226040" cy="67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385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pic>
        <p:nvPicPr>
          <p:cNvPr id="32773" name="Picture 15">
            <a:extLst>
              <a:ext uri="{FF2B5EF4-FFF2-40B4-BE49-F238E27FC236}">
                <a16:creationId xmlns:a16="http://schemas.microsoft.com/office/drawing/2014/main" id="{96A24830-61FA-050A-9D59-AF922CE0F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388" y="385763"/>
            <a:ext cx="26955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5">
            <a:extLst>
              <a:ext uri="{FF2B5EF4-FFF2-40B4-BE49-F238E27FC236}">
                <a16:creationId xmlns:a16="http://schemas.microsoft.com/office/drawing/2014/main" id="{404DE589-8640-28CA-32FC-29EFF2AB44B4}"/>
              </a:ext>
            </a:extLst>
          </p:cNvPr>
          <p:cNvGrpSpPr>
            <a:grpSpLocks/>
          </p:cNvGrpSpPr>
          <p:nvPr/>
        </p:nvGrpSpPr>
        <p:grpSpPr bwMode="auto">
          <a:xfrm>
            <a:off x="-66519" y="2194877"/>
            <a:ext cx="14592301" cy="5130403"/>
            <a:chOff x="-637114" y="2124802"/>
            <a:chExt cx="15453620" cy="3811929"/>
          </a:xfrm>
        </p:grpSpPr>
        <p:sp>
          <p:nvSpPr>
            <p:cNvPr id="32776" name="TextBox 7">
              <a:extLst>
                <a:ext uri="{FF2B5EF4-FFF2-40B4-BE49-F238E27FC236}">
                  <a16:creationId xmlns:a16="http://schemas.microsoft.com/office/drawing/2014/main" id="{022808CF-D6FD-5A9E-17F5-20A59C5F4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37114" y="2124802"/>
              <a:ext cx="15453620" cy="122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ts val="143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8000" b="1">
                  <a:solidFill>
                    <a:srgbClr val="02E7F4"/>
                  </a:solidFill>
                  <a:latin typeface="Aileron Heavy" charset="0"/>
                </a:rPr>
                <a:t>Vielen Dank für Ihre Teilnahme!</a:t>
              </a:r>
              <a:endParaRPr lang="en-US" altLang="de-DE" sz="9600" b="1">
                <a:solidFill>
                  <a:srgbClr val="02E7F4"/>
                </a:solidFill>
                <a:latin typeface="Aileron Heavy" charset="0"/>
              </a:endParaRPr>
            </a:p>
          </p:txBody>
        </p:sp>
        <p:sp>
          <p:nvSpPr>
            <p:cNvPr id="32777" name="TextBox 8">
              <a:extLst>
                <a:ext uri="{FF2B5EF4-FFF2-40B4-BE49-F238E27FC236}">
                  <a16:creationId xmlns:a16="http://schemas.microsoft.com/office/drawing/2014/main" id="{6C9A2622-AB5E-5540-6FE0-462B3442D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438" y="5235826"/>
              <a:ext cx="5674638" cy="7009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3638"/>
                </a:lnSpc>
                <a:defRPr/>
              </a:pPr>
              <a:r>
                <a:rPr lang="en-US" altLang="de-DE" sz="4000" b="1" dirty="0">
                  <a:solidFill>
                    <a:srgbClr val="02E7F4"/>
                  </a:solidFill>
                  <a:latin typeface="Aileron Heavy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office@the-art-of-life.at</a:t>
              </a:r>
              <a:endParaRPr lang="en-US" altLang="de-DE" sz="4000" b="1" dirty="0">
                <a:solidFill>
                  <a:srgbClr val="02E7F4"/>
                </a:solidFill>
                <a:latin typeface="Aileron Heavy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eaLnBrk="1" hangingPunct="1">
                <a:lnSpc>
                  <a:spcPts val="3638"/>
                </a:lnSpc>
                <a:defRPr/>
              </a:pPr>
              <a:r>
                <a:rPr lang="en-US" altLang="de-DE" sz="4000" b="1" dirty="0">
                  <a:solidFill>
                    <a:srgbClr val="02E7F4"/>
                  </a:solidFill>
                  <a:latin typeface="Aileron Heavy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www.the-art-of-</a:t>
              </a:r>
              <a:r>
                <a:rPr lang="en-US" altLang="de-DE" sz="4000" b="1" dirty="0" err="1">
                  <a:solidFill>
                    <a:srgbClr val="02E7F4"/>
                  </a:solidFill>
                  <a:latin typeface="Aileron Heavy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life</a:t>
              </a:r>
              <a:r>
                <a:rPr lang="en-US" altLang="de-DE" sz="4000" b="1" dirty="0" err="1">
                  <a:solidFill>
                    <a:srgbClr val="02E7F4"/>
                  </a:solidFill>
                  <a:latin typeface="Aileron Heavy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.at</a:t>
              </a:r>
              <a:endParaRPr lang="en-US" altLang="de-DE" sz="4000" b="1" dirty="0">
                <a:solidFill>
                  <a:srgbClr val="02E7F4"/>
                </a:solidFill>
                <a:latin typeface="Aileron Heavy" charset="0"/>
              </a:endParaRPr>
            </a:p>
          </p:txBody>
        </p:sp>
      </p:grpSp>
      <p:sp>
        <p:nvSpPr>
          <p:cNvPr id="32775" name="TextBox 8">
            <a:extLst>
              <a:ext uri="{FF2B5EF4-FFF2-40B4-BE49-F238E27FC236}">
                <a16:creationId xmlns:a16="http://schemas.microsoft.com/office/drawing/2014/main" id="{82C696DA-C2B9-F9FA-BAF8-68FC580A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824413"/>
            <a:ext cx="5582642" cy="9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638"/>
              </a:lnSpc>
              <a:spcBef>
                <a:spcPct val="0"/>
              </a:spcBef>
              <a:buFontTx/>
              <a:buNone/>
            </a:pPr>
            <a:r>
              <a:rPr lang="en-US" altLang="de-DE" sz="4000" b="1" dirty="0">
                <a:solidFill>
                  <a:srgbClr val="02E7F4"/>
                </a:solidFill>
                <a:latin typeface="Aileron Heavy" charset="0"/>
              </a:rPr>
              <a:t>Art of Life</a:t>
            </a:r>
          </a:p>
          <a:p>
            <a:pPr eaLnBrk="1" hangingPunct="1">
              <a:lnSpc>
                <a:spcPts val="3638"/>
              </a:lnSpc>
              <a:spcBef>
                <a:spcPct val="0"/>
              </a:spcBef>
              <a:buFontTx/>
              <a:buNone/>
            </a:pPr>
            <a:r>
              <a:rPr lang="en-US" altLang="de-DE" sz="4000" b="1" dirty="0">
                <a:solidFill>
                  <a:srgbClr val="02E7F4"/>
                </a:solidFill>
                <a:latin typeface="Aileron Heavy" charset="0"/>
              </a:rPr>
              <a:t>Mag. Werner Sattlegger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0E5645-383C-1E5B-2B46-2C6115884EFA}"/>
              </a:ext>
            </a:extLst>
          </p:cNvPr>
          <p:cNvSpPr txBox="1"/>
          <p:nvPr/>
        </p:nvSpPr>
        <p:spPr>
          <a:xfrm>
            <a:off x="7205967" y="4634360"/>
            <a:ext cx="5298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4000" b="1" dirty="0">
                <a:solidFill>
                  <a:srgbClr val="02E7F4"/>
                </a:solidFill>
                <a:latin typeface="Aileron Heavy" charset="0"/>
              </a:rPr>
              <a:t>Learning Pool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4000" b="1" dirty="0">
                <a:solidFill>
                  <a:srgbClr val="02E7F4"/>
                </a:solidFill>
                <a:latin typeface="Aileron Heavy" charset="0"/>
              </a:rPr>
              <a:t>Christoph Küffer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FBF3106-029F-7D79-5A80-9CE91A3D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967" y="6445959"/>
            <a:ext cx="8179068" cy="9480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638"/>
              </a:lnSpc>
              <a:defRPr/>
            </a:pPr>
            <a:r>
              <a:rPr lang="de-AT" sz="4000" b="1" dirty="0">
                <a:solidFill>
                  <a:srgbClr val="02E7F4"/>
                </a:solidFill>
                <a:latin typeface="Aileron Heavy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christoph.kueffer@learningpool.com</a:t>
            </a:r>
            <a:r>
              <a:rPr lang="de-AT" sz="4000" b="1" dirty="0">
                <a:solidFill>
                  <a:srgbClr val="02E7F4"/>
                </a:solidFill>
                <a:latin typeface="Aileron Heavy" charset="0"/>
              </a:rPr>
              <a:t> </a:t>
            </a:r>
            <a:r>
              <a:rPr lang="en-US" altLang="de-DE" sz="4000" b="1" dirty="0" err="1">
                <a:solidFill>
                  <a:srgbClr val="02E7F4"/>
                </a:solidFill>
                <a:latin typeface="Aileron Heavy" charset="0"/>
              </a:rPr>
              <a:t>www.learningpool.com</a:t>
            </a:r>
            <a:endParaRPr lang="en-US" altLang="de-DE" sz="4000" b="1" dirty="0">
              <a:solidFill>
                <a:srgbClr val="02E7F4"/>
              </a:solidFill>
              <a:latin typeface="Aileron Heavy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>
            <a:extLst>
              <a:ext uri="{FF2B5EF4-FFF2-40B4-BE49-F238E27FC236}">
                <a16:creationId xmlns:a16="http://schemas.microsoft.com/office/drawing/2014/main" id="{8D38817B-933D-E83A-CFE6-C72CB61EEDD6}"/>
              </a:ext>
            </a:extLst>
          </p:cNvPr>
          <p:cNvSpPr>
            <a:spLocks noChangeArrowheads="1"/>
          </p:cNvSpPr>
          <p:nvPr/>
        </p:nvSpPr>
        <p:spPr bwMode="auto">
          <a:xfrm rot="-3671028">
            <a:off x="12469813" y="4619625"/>
            <a:ext cx="11310938" cy="5780087"/>
          </a:xfrm>
          <a:prstGeom prst="rect">
            <a:avLst/>
          </a:prstGeom>
          <a:solidFill>
            <a:srgbClr val="02E7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8434" name="AutoShape 3">
            <a:extLst>
              <a:ext uri="{FF2B5EF4-FFF2-40B4-BE49-F238E27FC236}">
                <a16:creationId xmlns:a16="http://schemas.microsoft.com/office/drawing/2014/main" id="{47DB59FC-4854-CC5D-261D-65A30644CC30}"/>
              </a:ext>
            </a:extLst>
          </p:cNvPr>
          <p:cNvSpPr>
            <a:spLocks noChangeArrowheads="1"/>
          </p:cNvSpPr>
          <p:nvPr/>
        </p:nvSpPr>
        <p:spPr bwMode="auto">
          <a:xfrm rot="3412255">
            <a:off x="10093325" y="-349250"/>
            <a:ext cx="15216188" cy="6926262"/>
          </a:xfrm>
          <a:prstGeom prst="rect">
            <a:avLst/>
          </a:prstGeom>
          <a:solidFill>
            <a:srgbClr val="202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E197DB1D-4C19-A53B-9ED6-2C328C4C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-7938"/>
            <a:ext cx="101298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800" dirty="0">
                <a:solidFill>
                  <a:srgbClr val="20212A"/>
                </a:solidFill>
                <a:latin typeface="Aileron Regular" charset="0"/>
              </a:rPr>
              <a:t>Art of Life</a:t>
            </a:r>
          </a:p>
        </p:txBody>
      </p:sp>
      <p:sp>
        <p:nvSpPr>
          <p:cNvPr id="18436" name="Textfeld 3">
            <a:extLst>
              <a:ext uri="{FF2B5EF4-FFF2-40B4-BE49-F238E27FC236}">
                <a16:creationId xmlns:a16="http://schemas.microsoft.com/office/drawing/2014/main" id="{5FEFEBD4-2627-DA6C-FEC4-FD99D646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652" y="1914431"/>
            <a:ext cx="15878175" cy="75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4400" dirty="0">
                <a:cs typeface="Calibri" panose="020F0502020204030204" pitchFamily="34" charset="0"/>
              </a:rPr>
              <a:t>Werner Sattlegger </a:t>
            </a:r>
            <a:br>
              <a:rPr lang="de-DE" altLang="de-DE" sz="4400" dirty="0">
                <a:cs typeface="Calibri" panose="020F0502020204030204" pitchFamily="34" charset="0"/>
              </a:rPr>
            </a:br>
            <a:r>
              <a:rPr lang="de-DE" altLang="de-DE" sz="4400" dirty="0">
                <a:cs typeface="Calibri" panose="020F0502020204030204" pitchFamily="34" charset="0"/>
              </a:rPr>
              <a:t>CEO &amp; Founder Art </a:t>
            </a:r>
            <a:r>
              <a:rPr lang="de-DE" altLang="de-DE" sz="4400" dirty="0" err="1">
                <a:cs typeface="Calibri" panose="020F0502020204030204" pitchFamily="34" charset="0"/>
              </a:rPr>
              <a:t>of</a:t>
            </a:r>
            <a:r>
              <a:rPr lang="de-DE" altLang="de-DE" sz="4400" dirty="0">
                <a:cs typeface="Calibri" panose="020F0502020204030204" pitchFamily="34" charset="0"/>
              </a:rPr>
              <a:t> Life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400" dirty="0">
              <a:solidFill>
                <a:srgbClr val="20212A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4400" dirty="0">
                <a:cs typeface="Calibri" panose="020F0502020204030204" pitchFamily="34" charset="0"/>
              </a:rPr>
              <a:t> Christoph Küffer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4400" dirty="0">
                <a:cs typeface="Calibri" panose="020F0502020204030204" pitchFamily="34" charset="0"/>
              </a:rPr>
              <a:t> </a:t>
            </a:r>
            <a:r>
              <a:rPr lang="de-DE" altLang="de-DE" sz="4400" dirty="0" err="1">
                <a:cs typeface="Calibri" panose="020F0502020204030204" pitchFamily="34" charset="0"/>
              </a:rPr>
              <a:t>Director</a:t>
            </a:r>
            <a:r>
              <a:rPr lang="de-DE" altLang="de-DE" sz="4400" dirty="0">
                <a:cs typeface="Calibri" panose="020F0502020204030204" pitchFamily="34" charset="0"/>
              </a:rPr>
              <a:t> Skills Learning Pool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400" b="1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de-DE" altLang="de-DE" sz="4400" b="1" dirty="0">
              <a:solidFill>
                <a:srgbClr val="02E7F4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4400" b="1" dirty="0">
                <a:solidFill>
                  <a:srgbClr val="02E7F4"/>
                </a:solidFill>
                <a:cs typeface="Calibri" panose="020F0502020204030204" pitchFamily="34" charset="0"/>
              </a:rPr>
              <a:t> </a:t>
            </a:r>
            <a:r>
              <a:rPr lang="de-DE" altLang="de-DE" sz="4400" dirty="0">
                <a:cs typeface="Calibri" panose="020F0502020204030204" pitchFamily="34" charset="0"/>
              </a:rPr>
              <a:t>Manuela Sattlegger – Moderation</a:t>
            </a:r>
            <a:br>
              <a:rPr lang="de-DE" altLang="de-DE" sz="4400" dirty="0">
                <a:cs typeface="Calibri" panose="020F0502020204030204" pitchFamily="34" charset="0"/>
              </a:rPr>
            </a:br>
            <a:r>
              <a:rPr lang="de-DE" altLang="de-DE" sz="4400" dirty="0">
                <a:cs typeface="Calibri" panose="020F0502020204030204" pitchFamily="34" charset="0"/>
              </a:rPr>
              <a:t> Co-Founder Art </a:t>
            </a:r>
            <a:r>
              <a:rPr lang="de-DE" altLang="de-DE" sz="4400" dirty="0" err="1">
                <a:cs typeface="Calibri" panose="020F0502020204030204" pitchFamily="34" charset="0"/>
              </a:rPr>
              <a:t>of</a:t>
            </a:r>
            <a:r>
              <a:rPr lang="de-DE" altLang="de-DE" sz="4400" dirty="0">
                <a:cs typeface="Calibri" panose="020F0502020204030204" pitchFamily="34" charset="0"/>
              </a:rPr>
              <a:t> Life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de-DE" altLang="de-DE" sz="4400" b="1" dirty="0">
              <a:solidFill>
                <a:srgbClr val="02E7F4"/>
              </a:solidFill>
              <a:cs typeface="Calibri" panose="020F0502020204030204" pitchFamily="34" charset="0"/>
            </a:endParaRPr>
          </a:p>
        </p:txBody>
      </p:sp>
      <p:pic>
        <p:nvPicPr>
          <p:cNvPr id="18437" name="Picture 15">
            <a:extLst>
              <a:ext uri="{FF2B5EF4-FFF2-40B4-BE49-F238E27FC236}">
                <a16:creationId xmlns:a16="http://schemas.microsoft.com/office/drawing/2014/main" id="{0AF4031E-C43C-C93E-4BD3-0DC53F431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388" y="385763"/>
            <a:ext cx="26955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rafik 2">
            <a:extLst>
              <a:ext uri="{FF2B5EF4-FFF2-40B4-BE49-F238E27FC236}">
                <a16:creationId xmlns:a16="http://schemas.microsoft.com/office/drawing/2014/main" id="{F4618BA4-5755-5EC4-17EB-C5BC2607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3" y="1346200"/>
            <a:ext cx="3026483" cy="302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afik 4">
            <a:extLst>
              <a:ext uri="{FF2B5EF4-FFF2-40B4-BE49-F238E27FC236}">
                <a16:creationId xmlns:a16="http://schemas.microsoft.com/office/drawing/2014/main" id="{5DC8A43C-977D-DACD-E7EF-5095C12C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3" y="7042599"/>
            <a:ext cx="3025071" cy="302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82C340-F30E-02BB-F33C-A77C0C70F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3" y="4212166"/>
            <a:ext cx="3026483" cy="3026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5F84791D-4849-1953-7EC6-2D7CD155D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213" y="1543050"/>
            <a:ext cx="17321212" cy="5387975"/>
          </a:xfrm>
        </p:spPr>
        <p:txBody>
          <a:bodyPr/>
          <a:lstStyle/>
          <a:p>
            <a:pPr>
              <a:spcAft>
                <a:spcPct val="0"/>
              </a:spcAft>
              <a:buFont typeface="Wingdings 3" pitchFamily="2" charset="77"/>
              <a:buNone/>
            </a:pPr>
            <a:endParaRPr lang="de-AT" altLang="de-DE" sz="4000" dirty="0">
              <a:solidFill>
                <a:srgbClr val="000000"/>
              </a:solidFill>
            </a:endParaRPr>
          </a:p>
          <a:p>
            <a:pPr>
              <a:spcAft>
                <a:spcPct val="0"/>
              </a:spcAft>
              <a:buFont typeface="Wingdings 3" pitchFamily="2" charset="77"/>
              <a:buChar char=""/>
            </a:pPr>
            <a:r>
              <a:rPr lang="de-AT" altLang="de-DE" sz="4000" dirty="0">
                <a:solidFill>
                  <a:srgbClr val="000000"/>
                </a:solidFill>
              </a:rPr>
              <a:t>Ausgangslage und persönlicher Zugang zum Thema</a:t>
            </a:r>
          </a:p>
          <a:p>
            <a:pPr>
              <a:spcAft>
                <a:spcPct val="0"/>
              </a:spcAft>
              <a:buFont typeface="Wingdings 3" pitchFamily="2" charset="77"/>
              <a:buChar char=""/>
            </a:pPr>
            <a:r>
              <a:rPr lang="de-AT" altLang="de-DE" sz="4000" dirty="0">
                <a:solidFill>
                  <a:srgbClr val="000000"/>
                </a:solidFill>
              </a:rPr>
              <a:t>Warum das Thema </a:t>
            </a:r>
            <a:r>
              <a:rPr lang="de-AT" altLang="de-DE" sz="4000" dirty="0" err="1">
                <a:solidFill>
                  <a:srgbClr val="000000"/>
                </a:solidFill>
              </a:rPr>
              <a:t>Skill</a:t>
            </a:r>
            <a:r>
              <a:rPr lang="de-AT" altLang="de-DE" sz="4000" dirty="0">
                <a:solidFill>
                  <a:srgbClr val="000000"/>
                </a:solidFill>
              </a:rPr>
              <a:t> Gap so relevant ist</a:t>
            </a:r>
          </a:p>
          <a:p>
            <a:pPr>
              <a:spcAft>
                <a:spcPct val="0"/>
              </a:spcAft>
              <a:buFont typeface="Wingdings 3" pitchFamily="2" charset="77"/>
              <a:buChar char=""/>
            </a:pPr>
            <a:r>
              <a:rPr lang="de-AT" altLang="de-DE" sz="4000" dirty="0">
                <a:solidFill>
                  <a:srgbClr val="000000"/>
                </a:solidFill>
              </a:rPr>
              <a:t>Was können Organisationen und Führungskräfte praktisch tun</a:t>
            </a:r>
          </a:p>
          <a:p>
            <a:pPr>
              <a:spcAft>
                <a:spcPct val="0"/>
              </a:spcAft>
              <a:buFont typeface="Wingdings 3" pitchFamily="2" charset="77"/>
              <a:buChar char=""/>
            </a:pPr>
            <a:r>
              <a:rPr lang="de-AT" altLang="de-DE" sz="4000" dirty="0">
                <a:solidFill>
                  <a:srgbClr val="000000"/>
                </a:solidFill>
              </a:rPr>
              <a:t>Future Skills und die Zukunft des Lernens</a:t>
            </a:r>
          </a:p>
          <a:p>
            <a:pPr>
              <a:spcAft>
                <a:spcPct val="0"/>
              </a:spcAft>
              <a:buFont typeface="Wingdings 3" pitchFamily="2" charset="77"/>
              <a:buChar char=""/>
            </a:pPr>
            <a:r>
              <a:rPr lang="de-AT" altLang="de-DE" sz="4000" dirty="0">
                <a:solidFill>
                  <a:srgbClr val="000000"/>
                </a:solidFill>
              </a:rPr>
              <a:t>Q&amp;A</a:t>
            </a:r>
          </a:p>
        </p:txBody>
      </p:sp>
      <p:sp>
        <p:nvSpPr>
          <p:cNvPr id="20482" name="Title 6">
            <a:extLst>
              <a:ext uri="{FF2B5EF4-FFF2-40B4-BE49-F238E27FC236}">
                <a16:creationId xmlns:a16="http://schemas.microsoft.com/office/drawing/2014/main" id="{CBF5650A-C59A-1C80-E102-EEE1D2A7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101600"/>
            <a:ext cx="14908213" cy="1989138"/>
          </a:xfrm>
        </p:spPr>
        <p:txBody>
          <a:bodyPr/>
          <a:lstStyle/>
          <a:p>
            <a:r>
              <a:rPr lang="en-GB" altLang="de-DE" sz="5400"/>
              <a:t>Agenda</a:t>
            </a:r>
            <a:endParaRPr lang="de-DE" altLang="de-DE"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genda">
            <a:extLst>
              <a:ext uri="{FF2B5EF4-FFF2-40B4-BE49-F238E27FC236}">
                <a16:creationId xmlns:a16="http://schemas.microsoft.com/office/drawing/2014/main" id="{DDB1625F-13C1-B1AB-B52E-94E8A599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53975"/>
            <a:ext cx="15773400" cy="1989138"/>
          </a:xfrm>
        </p:spPr>
        <p:txBody>
          <a:bodyPr/>
          <a:lstStyle/>
          <a:p>
            <a:pPr eaLnBrk="1" hangingPunct="1"/>
            <a:r>
              <a:rPr lang="de-DE" altLang="de-DE" sz="6000" b="1" dirty="0"/>
              <a:t>Transformation durch Künstliche Intelligenz</a:t>
            </a:r>
          </a:p>
        </p:txBody>
      </p:sp>
      <p:sp>
        <p:nvSpPr>
          <p:cNvPr id="22530" name="Ausgangslage - 4. industrielle Revolution…">
            <a:extLst>
              <a:ext uri="{FF2B5EF4-FFF2-40B4-BE49-F238E27FC236}">
                <a16:creationId xmlns:a16="http://schemas.microsoft.com/office/drawing/2014/main" id="{778B39F7-4AF2-133E-FA85-F802F55C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22531" name="Ausgangslage - 4. industrielle Revolution…">
            <a:extLst>
              <a:ext uri="{FF2B5EF4-FFF2-40B4-BE49-F238E27FC236}">
                <a16:creationId xmlns:a16="http://schemas.microsoft.com/office/drawing/2014/main" id="{EA2CD0C8-BED3-64A7-4A31-CCCC58F5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1543050"/>
            <a:ext cx="10763250" cy="82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DE" altLang="de-DE" sz="3000"/>
          </a:p>
          <a:p>
            <a:pPr eaLnBrk="1" hangingPunct="1">
              <a:buFont typeface="Wingdings 3" pitchFamily="2" charset="77"/>
              <a:buNone/>
            </a:pPr>
            <a:endParaRPr lang="de-DE" altLang="de-DE" sz="4000"/>
          </a:p>
          <a:p>
            <a:pPr eaLnBrk="1" hangingPunct="1">
              <a:buFontTx/>
              <a:buChar char="-"/>
            </a:pPr>
            <a:endParaRPr lang="de-DE" altLang="de-DE" sz="4800"/>
          </a:p>
        </p:txBody>
      </p:sp>
      <p:pic>
        <p:nvPicPr>
          <p:cNvPr id="22532" name="Bild 5" descr="Canva - Person Using Black Nokia Windows Phone.jpg">
            <a:extLst>
              <a:ext uri="{FF2B5EF4-FFF2-40B4-BE49-F238E27FC236}">
                <a16:creationId xmlns:a16="http://schemas.microsoft.com/office/drawing/2014/main" id="{54223714-7FE8-86D8-57EE-318F80E56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43100"/>
            <a:ext cx="120396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genda">
            <a:extLst>
              <a:ext uri="{FF2B5EF4-FFF2-40B4-BE49-F238E27FC236}">
                <a16:creationId xmlns:a16="http://schemas.microsoft.com/office/drawing/2014/main" id="{FCE00EB8-0D5C-5DDE-AD9B-E4B2B4BD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53975"/>
            <a:ext cx="15773400" cy="1989138"/>
          </a:xfrm>
        </p:spPr>
        <p:txBody>
          <a:bodyPr/>
          <a:lstStyle/>
          <a:p>
            <a:pPr eaLnBrk="1" hangingPunct="1"/>
            <a:r>
              <a:rPr lang="de-DE" altLang="de-DE" sz="6000" b="1" dirty="0"/>
              <a:t>Arbeitskräftemangel</a:t>
            </a:r>
          </a:p>
        </p:txBody>
      </p:sp>
      <p:sp>
        <p:nvSpPr>
          <p:cNvPr id="24578" name="Ausgangslage - 4. industrielle Revolution…">
            <a:extLst>
              <a:ext uri="{FF2B5EF4-FFF2-40B4-BE49-F238E27FC236}">
                <a16:creationId xmlns:a16="http://schemas.microsoft.com/office/drawing/2014/main" id="{BC6EEF2D-1F18-42C8-DF09-AB893BBD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24579" name="Ausgangslage - 4. industrielle Revolution…">
            <a:extLst>
              <a:ext uri="{FF2B5EF4-FFF2-40B4-BE49-F238E27FC236}">
                <a16:creationId xmlns:a16="http://schemas.microsoft.com/office/drawing/2014/main" id="{778DDE4B-1F1A-D40B-F2E5-0A254251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1543050"/>
            <a:ext cx="10763250" cy="82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DE" altLang="de-DE" sz="3000"/>
          </a:p>
          <a:p>
            <a:pPr eaLnBrk="1" hangingPunct="1">
              <a:buFont typeface="Wingdings 3" pitchFamily="2" charset="77"/>
              <a:buNone/>
            </a:pPr>
            <a:endParaRPr lang="de-DE" altLang="de-DE" sz="4000"/>
          </a:p>
          <a:p>
            <a:pPr eaLnBrk="1" hangingPunct="1">
              <a:buFontTx/>
              <a:buChar char="-"/>
            </a:pPr>
            <a:endParaRPr lang="de-DE" altLang="de-DE" sz="4800"/>
          </a:p>
        </p:txBody>
      </p:sp>
      <p:pic>
        <p:nvPicPr>
          <p:cNvPr id="24580" name="Bild 6" descr="Canva - Man Wearing Brown Suit Jacket.jpg">
            <a:extLst>
              <a:ext uri="{FF2B5EF4-FFF2-40B4-BE49-F238E27FC236}">
                <a16:creationId xmlns:a16="http://schemas.microsoft.com/office/drawing/2014/main" id="{0590B30B-5B1A-7197-375A-AAC8714EB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095500"/>
            <a:ext cx="11410950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genda">
            <a:extLst>
              <a:ext uri="{FF2B5EF4-FFF2-40B4-BE49-F238E27FC236}">
                <a16:creationId xmlns:a16="http://schemas.microsoft.com/office/drawing/2014/main" id="{79EA4249-C8E3-EF45-0B29-551810C0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53975"/>
            <a:ext cx="15773400" cy="1989138"/>
          </a:xfrm>
        </p:spPr>
        <p:txBody>
          <a:bodyPr/>
          <a:lstStyle/>
          <a:p>
            <a:pPr eaLnBrk="1" hangingPunct="1"/>
            <a:r>
              <a:rPr lang="de-DE" altLang="de-DE" sz="6000" b="1" dirty="0"/>
              <a:t>Unzufriedenheit im Job</a:t>
            </a:r>
          </a:p>
        </p:txBody>
      </p:sp>
      <p:sp>
        <p:nvSpPr>
          <p:cNvPr id="25602" name="Ausgangslage - 4. industrielle Revolution…">
            <a:extLst>
              <a:ext uri="{FF2B5EF4-FFF2-40B4-BE49-F238E27FC236}">
                <a16:creationId xmlns:a16="http://schemas.microsoft.com/office/drawing/2014/main" id="{C68E0E47-ADE2-1B10-2C6F-BCFA9704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25603" name="Ausgangslage - 4. industrielle Revolution…">
            <a:extLst>
              <a:ext uri="{FF2B5EF4-FFF2-40B4-BE49-F238E27FC236}">
                <a16:creationId xmlns:a16="http://schemas.microsoft.com/office/drawing/2014/main" id="{CA290556-66D0-4516-EFC7-A1AFCE61C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1543050"/>
            <a:ext cx="10763250" cy="82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DE" altLang="de-DE" sz="3000"/>
          </a:p>
          <a:p>
            <a:pPr eaLnBrk="1" hangingPunct="1">
              <a:buFont typeface="Wingdings 3" pitchFamily="2" charset="77"/>
              <a:buNone/>
            </a:pPr>
            <a:endParaRPr lang="de-DE" altLang="de-DE" sz="4000"/>
          </a:p>
          <a:p>
            <a:pPr eaLnBrk="1" hangingPunct="1">
              <a:buFontTx/>
              <a:buChar char="-"/>
            </a:pPr>
            <a:endParaRPr lang="de-DE" altLang="de-DE" sz="4800"/>
          </a:p>
        </p:txBody>
      </p:sp>
      <p:pic>
        <p:nvPicPr>
          <p:cNvPr id="25604" name="Bild 5" descr="Canva - Man in Blue and Brown Plaid Dress Shirt Touching His Hair.jpg">
            <a:extLst>
              <a:ext uri="{FF2B5EF4-FFF2-40B4-BE49-F238E27FC236}">
                <a16:creationId xmlns:a16="http://schemas.microsoft.com/office/drawing/2014/main" id="{80FA0055-291A-59A4-91D6-8CD74C371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3100"/>
            <a:ext cx="1143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sgangslage - 4. industrielle Revolution…">
            <a:extLst>
              <a:ext uri="{FF2B5EF4-FFF2-40B4-BE49-F238E27FC236}">
                <a16:creationId xmlns:a16="http://schemas.microsoft.com/office/drawing/2014/main" id="{CF2E9466-0040-541D-2B6C-C149B2C1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790700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4300" dirty="0"/>
          </a:p>
          <a:p>
            <a:pPr eaLnBrk="1" hangingPunct="1">
              <a:defRPr/>
            </a:pPr>
            <a:r>
              <a:rPr lang="de-DE" altLang="de-DE" sz="4300" dirty="0"/>
              <a:t>Silodenken</a:t>
            </a:r>
          </a:p>
          <a:p>
            <a:pPr eaLnBrk="1" hangingPunct="1">
              <a:defRPr/>
            </a:pPr>
            <a:endParaRPr lang="de-DE" altLang="de-DE" sz="4300" dirty="0"/>
          </a:p>
          <a:p>
            <a:pPr eaLnBrk="1" hangingPunct="1">
              <a:defRPr/>
            </a:pPr>
            <a:r>
              <a:rPr lang="de-DE" altLang="de-DE" sz="4300" dirty="0"/>
              <a:t>Die Anderen Syndrom</a:t>
            </a:r>
          </a:p>
          <a:p>
            <a:pPr eaLnBrk="1" hangingPunct="1">
              <a:defRPr/>
            </a:pPr>
            <a:endParaRPr lang="de-DE" altLang="de-DE" sz="4300" dirty="0"/>
          </a:p>
          <a:p>
            <a:pPr eaLnBrk="1" hangingPunct="1">
              <a:defRPr/>
            </a:pPr>
            <a:r>
              <a:rPr lang="de-DE" altLang="de-DE" sz="4300" dirty="0"/>
              <a:t>Gekochter Frosch Syndrom</a:t>
            </a:r>
          </a:p>
          <a:p>
            <a:pPr eaLnBrk="1" hangingPunct="1">
              <a:defRPr/>
            </a:pPr>
            <a:endParaRPr lang="de-DE" altLang="de-DE" sz="4300" dirty="0"/>
          </a:p>
          <a:p>
            <a:pPr eaLnBrk="1" hangingPunct="1">
              <a:defRPr/>
            </a:pPr>
            <a:r>
              <a:rPr lang="de-DE" altLang="de-DE" sz="4300" dirty="0"/>
              <a:t>Mythos Managementteam</a:t>
            </a: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77604DCD-A2ED-8C39-AD91-44B69C4A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877888"/>
            <a:ext cx="5694362" cy="85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genda">
            <a:extLst>
              <a:ext uri="{FF2B5EF4-FFF2-40B4-BE49-F238E27FC236}">
                <a16:creationId xmlns:a16="http://schemas.microsoft.com/office/drawing/2014/main" id="{29C57104-2F85-3B05-21F6-B907EB92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8" y="419100"/>
            <a:ext cx="9485312" cy="1989138"/>
          </a:xfrm>
        </p:spPr>
        <p:txBody>
          <a:bodyPr/>
          <a:lstStyle/>
          <a:p>
            <a:pPr algn="l" eaLnBrk="1" hangingPunct="1"/>
            <a:r>
              <a:rPr lang="de-DE" altLang="de-DE" sz="6000" b="1"/>
              <a:t>Wie Lernen verhindert wird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genda">
            <a:extLst>
              <a:ext uri="{FF2B5EF4-FFF2-40B4-BE49-F238E27FC236}">
                <a16:creationId xmlns:a16="http://schemas.microsoft.com/office/drawing/2014/main" id="{490CB82B-B01B-6DCC-9CFD-17C4C747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388" y="25400"/>
            <a:ext cx="15773401" cy="1989138"/>
          </a:xfrm>
        </p:spPr>
        <p:txBody>
          <a:bodyPr/>
          <a:lstStyle/>
          <a:p>
            <a:pPr eaLnBrk="1" hangingPunct="1"/>
            <a:r>
              <a:rPr lang="de-DE" altLang="de-DE" sz="6000"/>
              <a:t>	</a:t>
            </a:r>
            <a:r>
              <a:rPr lang="de-DE" altLang="de-DE" sz="6000" b="1"/>
              <a:t>Elemente einer lernenden Organisation</a:t>
            </a:r>
          </a:p>
        </p:txBody>
      </p:sp>
      <p:sp>
        <p:nvSpPr>
          <p:cNvPr id="27650" name="Ausgangslage - 4. industrielle Revolution…">
            <a:extLst>
              <a:ext uri="{FF2B5EF4-FFF2-40B4-BE49-F238E27FC236}">
                <a16:creationId xmlns:a16="http://schemas.microsoft.com/office/drawing/2014/main" id="{AAA51B8C-E081-0ACB-7FE1-C4973151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7" name="Ausgangslage - 4. industrielle Revolution…">
            <a:extLst>
              <a:ext uri="{FF2B5EF4-FFF2-40B4-BE49-F238E27FC236}">
                <a16:creationId xmlns:a16="http://schemas.microsoft.com/office/drawing/2014/main" id="{F7A588E8-2144-A879-4A55-02E43433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52700"/>
            <a:ext cx="17284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206400" indent="-51206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dirty="0"/>
              <a:t>Echte Beziehungen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dirty="0"/>
              <a:t>Echte </a:t>
            </a:r>
            <a:r>
              <a:rPr lang="de-DE" altLang="de-DE" sz="4200" dirty="0" err="1"/>
              <a:t>Scheiterkultur</a:t>
            </a:r>
            <a:endParaRPr lang="de-DE" altLang="de-DE" sz="4200" dirty="0"/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dirty="0"/>
              <a:t>Die Lösungen von Gestern sind die Probleme von Morgen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dirty="0"/>
              <a:t>Das Verhalten verbessert sich, bevor es sich verschlechtert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dirty="0"/>
              <a:t>Ursache und Wirkung liegen zeitlich auseinander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r>
              <a:rPr lang="de-DE" altLang="de-DE" sz="4200" dirty="0"/>
              <a:t>Kleine Veränderungen können große Wirkungen haben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Tx/>
              <a:buNone/>
            </a:pPr>
            <a:endParaRPr lang="de-DE" altLang="de-DE" sz="4200" dirty="0"/>
          </a:p>
          <a:p>
            <a:pPr lvl="1" eaLnBrk="1" hangingPunct="1">
              <a:spcBef>
                <a:spcPts val="750"/>
              </a:spcBef>
              <a:buClr>
                <a:srgbClr val="93C8D9"/>
              </a:buClr>
              <a:buFont typeface="Wingdings 3" pitchFamily="2" charset="77"/>
              <a:buChar char="–"/>
            </a:pPr>
            <a:endParaRPr lang="de-DE" altLang="de-DE" sz="36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42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3000" dirty="0">
              <a:latin typeface="Open Sans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genda">
            <a:extLst>
              <a:ext uri="{FF2B5EF4-FFF2-40B4-BE49-F238E27FC236}">
                <a16:creationId xmlns:a16="http://schemas.microsoft.com/office/drawing/2014/main" id="{490CB82B-B01B-6DCC-9CFD-17C4C747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388" y="25400"/>
            <a:ext cx="15773401" cy="1989138"/>
          </a:xfrm>
        </p:spPr>
        <p:txBody>
          <a:bodyPr/>
          <a:lstStyle/>
          <a:p>
            <a:pPr eaLnBrk="1" hangingPunct="1"/>
            <a:r>
              <a:rPr lang="de-DE" altLang="de-DE" sz="6000" b="1" dirty="0"/>
              <a:t>21st Century </a:t>
            </a:r>
            <a:r>
              <a:rPr lang="de-DE" altLang="de-DE" sz="6000" b="1" dirty="0" err="1"/>
              <a:t>Skill</a:t>
            </a:r>
            <a:r>
              <a:rPr lang="de-DE" altLang="de-DE" sz="6000" b="1" dirty="0"/>
              <a:t> Report (OECD)</a:t>
            </a:r>
          </a:p>
        </p:txBody>
      </p:sp>
      <p:sp>
        <p:nvSpPr>
          <p:cNvPr id="27650" name="Ausgangslage - 4. industrielle Revolution…">
            <a:extLst>
              <a:ext uri="{FF2B5EF4-FFF2-40B4-BE49-F238E27FC236}">
                <a16:creationId xmlns:a16="http://schemas.microsoft.com/office/drawing/2014/main" id="{AAA51B8C-E081-0ACB-7FE1-C4973151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3008313"/>
            <a:ext cx="6556375" cy="7096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4300"/>
          </a:p>
        </p:txBody>
      </p:sp>
      <p:sp>
        <p:nvSpPr>
          <p:cNvPr id="7" name="Ausgangslage - 4. industrielle Revolution…">
            <a:extLst>
              <a:ext uri="{FF2B5EF4-FFF2-40B4-BE49-F238E27FC236}">
                <a16:creationId xmlns:a16="http://schemas.microsoft.com/office/drawing/2014/main" id="{F7A588E8-2144-A879-4A55-02E43433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52700"/>
            <a:ext cx="17284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206400" indent="-51206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0" indent="-571500">
              <a:buFont typeface="Wingdings" pitchFamily="2" charset="77"/>
              <a:buChar char="v"/>
            </a:pPr>
            <a:r>
              <a:rPr lang="de-AT" sz="4400" dirty="0"/>
              <a:t>Kollaboration</a:t>
            </a:r>
          </a:p>
          <a:p>
            <a:pPr marL="571500" indent="-571500">
              <a:buFont typeface="Wingdings" pitchFamily="2" charset="77"/>
              <a:buChar char="v"/>
            </a:pPr>
            <a:r>
              <a:rPr lang="de-AT" sz="4400" dirty="0"/>
              <a:t>Kommunikation</a:t>
            </a:r>
          </a:p>
          <a:p>
            <a:pPr marL="571500" indent="-571500">
              <a:buFont typeface="Wingdings" pitchFamily="2" charset="77"/>
              <a:buChar char="v"/>
            </a:pPr>
            <a:r>
              <a:rPr lang="de-AT" sz="4400" dirty="0"/>
              <a:t>kritisches Denken</a:t>
            </a:r>
          </a:p>
          <a:p>
            <a:pPr marL="571500" indent="-571500">
              <a:buFont typeface="Wingdings" pitchFamily="2" charset="77"/>
              <a:buChar char="v"/>
            </a:pPr>
            <a:r>
              <a:rPr lang="de-AT" sz="4400" dirty="0"/>
              <a:t>Kreativität</a:t>
            </a: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Tx/>
              <a:buNone/>
            </a:pPr>
            <a:endParaRPr lang="de-DE" altLang="de-DE" sz="4200" dirty="0"/>
          </a:p>
          <a:p>
            <a:pPr lvl="1" eaLnBrk="1" hangingPunct="1">
              <a:spcBef>
                <a:spcPts val="750"/>
              </a:spcBef>
              <a:buClr>
                <a:srgbClr val="93C8D9"/>
              </a:buClr>
              <a:buFont typeface="Wingdings 3" pitchFamily="2" charset="77"/>
              <a:buChar char="–"/>
            </a:pPr>
            <a:endParaRPr lang="de-DE" altLang="de-DE" sz="36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4200" dirty="0">
              <a:latin typeface="Open Sans" panose="020F0502020204030204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93C8D9"/>
              </a:buClr>
              <a:buFont typeface="Wingdings 3" pitchFamily="2" charset="77"/>
              <a:buChar char=""/>
            </a:pPr>
            <a:endParaRPr lang="de-DE" altLang="de-DE" sz="3000" dirty="0">
              <a:latin typeface="Open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63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L_Powerpoint-Vorlage-21-03-2019" id="{E607FE80-EED5-E046-8E45-EA78B3E99D40}" vid="{0F767153-2386-274F-88CA-DB6981CAD73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439</Words>
  <Application>Microsoft Macintosh PowerPoint</Application>
  <PresentationFormat>Benutzerdefiniert</PresentationFormat>
  <Paragraphs>94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Aileron Heavy</vt:lpstr>
      <vt:lpstr>Aileron Regular</vt:lpstr>
      <vt:lpstr>Arial</vt:lpstr>
      <vt:lpstr>Calibri</vt:lpstr>
      <vt:lpstr>Open Sans</vt:lpstr>
      <vt:lpstr>Wingdings</vt:lpstr>
      <vt:lpstr>Wingdings 3</vt:lpstr>
      <vt:lpstr>Office</vt:lpstr>
      <vt:lpstr>PowerPoint-Präsentation</vt:lpstr>
      <vt:lpstr>PowerPoint-Präsentation</vt:lpstr>
      <vt:lpstr>Agenda</vt:lpstr>
      <vt:lpstr>Transformation durch Künstliche Intelligenz</vt:lpstr>
      <vt:lpstr>Arbeitskräftemangel</vt:lpstr>
      <vt:lpstr>Unzufriedenheit im Job</vt:lpstr>
      <vt:lpstr>Wie Lernen verhindert wird</vt:lpstr>
      <vt:lpstr> Elemente einer lernenden Organisation</vt:lpstr>
      <vt:lpstr>21st Century Skill Report (OECD)</vt:lpstr>
      <vt:lpstr>PowerPoint-Präsentation</vt:lpstr>
      <vt:lpstr> Weitere Angebote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Sattlegger</dc:creator>
  <cp:lastModifiedBy>Manuela Sattlegger</cp:lastModifiedBy>
  <cp:revision>265</cp:revision>
  <cp:lastPrinted>2020-04-23T12:00:04Z</cp:lastPrinted>
  <dcterms:created xsi:type="dcterms:W3CDTF">2020-05-19T05:33:44Z</dcterms:created>
  <dcterms:modified xsi:type="dcterms:W3CDTF">2024-03-21T08:09:12Z</dcterms:modified>
</cp:coreProperties>
</file>